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89" r:id="rId4"/>
    <p:sldId id="276" r:id="rId5"/>
    <p:sldId id="277" r:id="rId6"/>
    <p:sldId id="278" r:id="rId7"/>
    <p:sldId id="287" r:id="rId8"/>
    <p:sldId id="281" r:id="rId9"/>
    <p:sldId id="274" r:id="rId10"/>
    <p:sldId id="282" r:id="rId11"/>
    <p:sldId id="258" r:id="rId12"/>
    <p:sldId id="259" r:id="rId13"/>
    <p:sldId id="260" r:id="rId14"/>
    <p:sldId id="261" r:id="rId15"/>
    <p:sldId id="262" r:id="rId16"/>
    <p:sldId id="271" r:id="rId17"/>
    <p:sldId id="284" r:id="rId18"/>
    <p:sldId id="286" r:id="rId19"/>
    <p:sldId id="266" r:id="rId20"/>
    <p:sldId id="290" r:id="rId21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FFCC"/>
    <a:srgbClr val="FFFF99"/>
    <a:srgbClr val="008000"/>
    <a:srgbClr val="333300"/>
    <a:srgbClr val="FF9966"/>
    <a:srgbClr val="FF33CC"/>
    <a:srgbClr val="FF5050"/>
    <a:srgbClr val="CC9900"/>
    <a:srgbClr val="0050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712" cy="496729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375" y="0"/>
            <a:ext cx="2945712" cy="496729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r">
              <a:defRPr sz="1200"/>
            </a:lvl1pPr>
          </a:lstStyle>
          <a:p>
            <a:fld id="{60DD0C68-59CA-46BE-8BB3-F5F015ACC0ED}" type="datetimeFigureOut">
              <a:rPr lang="fr-FR" smtClean="0"/>
              <a:pPr/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3" tIns="45706" rIns="91413" bIns="45706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292" y="4714955"/>
            <a:ext cx="5439092" cy="4467383"/>
          </a:xfrm>
          <a:prstGeom prst="rect">
            <a:avLst/>
          </a:prstGeom>
        </p:spPr>
        <p:txBody>
          <a:bodyPr vert="horz" lIns="91413" tIns="45706" rIns="91413" bIns="45706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323"/>
            <a:ext cx="2945712" cy="496728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375" y="9428323"/>
            <a:ext cx="2945712" cy="496728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r">
              <a:defRPr sz="1200"/>
            </a:lvl1pPr>
          </a:lstStyle>
          <a:p>
            <a:fld id="{0C987E45-A42A-456E-9A8C-B9920588766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5966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16/01/2025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68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16/01/2025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680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16/01/2025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9518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16/01/2025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2834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16/01/2025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9474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16/01/2025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8971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16/01/2025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1238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16/01/2025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766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16/01/2025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9253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16/01/2025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6509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16/01/2025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6167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 userDrawn="1"/>
        </p:nvSpPr>
        <p:spPr>
          <a:xfrm>
            <a:off x="432000" y="260648"/>
            <a:ext cx="8280000" cy="63367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fr-FR"/>
            </a:br>
            <a:br>
              <a:rPr lang="fr-FR"/>
            </a:br>
            <a:br>
              <a:rPr lang="fr-FR"/>
            </a:br>
            <a:br>
              <a:rPr lang="fr-FR"/>
            </a:br>
            <a:endParaRPr lang="fr-FR" dirty="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9A8E5-E31E-4A8E-90D0-F8D6877681D4}" type="datetimeFigureOut">
              <a:rPr lang="fr-FR" smtClean="0"/>
              <a:pPr/>
              <a:t>16/01/2025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1175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orizons21.fr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tudyrama.com/formations/diplomes/bac/les-programmes-et-attendus-des-12-specialites/bac-2021-tout-savoir-sur-la-specialite-mathematiques-106372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https://upload.wikimedia.org/wikipedia/fr/thumb/3/38/Logo_de_la_R%C3%A9publique_fran%C3%A7aise_%281999%29.svg/1538px-Logo_de_la_R%C3%A9publique_fran%C3%A7aise_%281999%29.svg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19220"/>
            <a:ext cx="900099" cy="71524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ous-titre 10"/>
          <p:cNvSpPr>
            <a:spLocks noGrp="1"/>
          </p:cNvSpPr>
          <p:nvPr>
            <p:ph type="subTitle" idx="1"/>
          </p:nvPr>
        </p:nvSpPr>
        <p:spPr>
          <a:xfrm>
            <a:off x="1071538" y="2143116"/>
            <a:ext cx="7028854" cy="3786214"/>
          </a:xfrm>
        </p:spPr>
        <p:txBody>
          <a:bodyPr>
            <a:normAutofit lnSpcReduction="10000"/>
          </a:bodyPr>
          <a:lstStyle/>
          <a:p>
            <a:pPr>
              <a:lnSpc>
                <a:spcPct val="170000"/>
              </a:lnSpc>
              <a:spcAft>
                <a:spcPts val="1200"/>
              </a:spcAft>
            </a:pPr>
            <a:r>
              <a:rPr lang="fr-FR" sz="5400" b="1" cap="all" dirty="0">
                <a:solidFill>
                  <a:schemeClr val="tx1"/>
                </a:solidFill>
              </a:rPr>
              <a:t>Présentation</a:t>
            </a:r>
            <a:r>
              <a:rPr lang="fr-FR" sz="5400" dirty="0">
                <a:solidFill>
                  <a:schemeClr val="tx1"/>
                </a:solidFill>
              </a:rPr>
              <a:t> </a:t>
            </a:r>
          </a:p>
          <a:p>
            <a:r>
              <a:rPr lang="fr-FR" sz="5400" dirty="0">
                <a:solidFill>
                  <a:schemeClr val="tx1"/>
                </a:solidFill>
              </a:rPr>
              <a:t>BAC 2025</a:t>
            </a:r>
          </a:p>
          <a:p>
            <a:pPr lvl="0" algn="l" defTabSz="457200">
              <a:spcBef>
                <a:spcPts val="0"/>
              </a:spcBef>
              <a:defRPr/>
            </a:pPr>
            <a:r>
              <a:rPr lang="fr-FR" sz="2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D’autres sur informations sur :</a:t>
            </a:r>
          </a:p>
          <a:p>
            <a:pPr lvl="0" algn="l" defTabSz="457200">
              <a:spcBef>
                <a:spcPts val="0"/>
              </a:spcBef>
              <a:defRPr/>
            </a:pPr>
            <a:r>
              <a:rPr lang="fr-FR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www.onisep.fr  nombreux quiz mes gouts – les métiers</a:t>
            </a:r>
          </a:p>
          <a:p>
            <a:pPr lvl="0" algn="l" defTabSz="457200">
              <a:spcBef>
                <a:spcPts val="0"/>
              </a:spcBef>
              <a:defRPr/>
            </a:pPr>
            <a:r>
              <a:rPr lang="fr-FR" sz="2200" u="sng" dirty="0">
                <a:solidFill>
                  <a:schemeClr val="tx1"/>
                </a:solidFill>
                <a:hlinkClick r:id="rId3"/>
              </a:rPr>
              <a:t>https://www.horizons21.fr</a:t>
            </a:r>
            <a:r>
              <a:rPr lang="fr-FR" u="sng" dirty="0">
                <a:solidFill>
                  <a:schemeClr val="tx1"/>
                </a:solidFill>
                <a:hlinkClick r:id="rId3"/>
              </a:rPr>
              <a:t>/</a:t>
            </a:r>
            <a:r>
              <a:rPr lang="fr-FR" dirty="0">
                <a:solidFill>
                  <a:schemeClr val="tx1"/>
                </a:solidFill>
              </a:rPr>
              <a:t>    </a:t>
            </a:r>
          </a:p>
        </p:txBody>
      </p:sp>
      <p:sp>
        <p:nvSpPr>
          <p:cNvPr id="18434" name="AutoShape 2" descr="FCPE Lycée Rive Gauche - Toulouse - Posts | Face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F77E624-462F-4000-AAA8-DD0BA2C2B3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8" y="764704"/>
            <a:ext cx="1668557" cy="78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643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882462"/>
              </p:ext>
            </p:extLst>
          </p:nvPr>
        </p:nvGraphicFramePr>
        <p:xfrm>
          <a:off x="467544" y="332656"/>
          <a:ext cx="8208912" cy="3575791"/>
        </p:xfrm>
        <a:graphic>
          <a:graphicData uri="http://schemas.openxmlformats.org/drawingml/2006/table">
            <a:tbl>
              <a:tblPr firstRow="1" bandRow="1"/>
              <a:tblGrid>
                <a:gridCol w="33577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577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78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78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78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56181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en contrôle continu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28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28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919">
                <a:tc rowSpan="10">
                  <a:txBody>
                    <a:bodyPr/>
                    <a:lstStyle/>
                    <a:p>
                      <a:pPr algn="ctr" rtl="0" fontAlgn="ctr"/>
                      <a: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Evaluations de première et terminale</a:t>
                      </a:r>
                      <a:b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à poids égal</a:t>
                      </a:r>
                      <a:b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(bulletins, moyenne annuelle)</a:t>
                      </a:r>
                    </a:p>
                    <a:p>
                      <a:pPr algn="l" fontAlgn="t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Enseignement communs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r>
                        <a:rPr lang="fr-FR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ère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Term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Histoire-géographie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Enseignement moral et civique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Langue vivante A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Langue vivante B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Mathématiques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EPS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Enseignements de spécialité (bulletin de première)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3976">
                <a:tc vMerge="1">
                  <a:txBody>
                    <a:bodyPr/>
                    <a:lstStyle/>
                    <a:p>
                      <a:pPr algn="l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72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2472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>
                <a:solidFill>
                  <a:prstClr val="black"/>
                </a:solidFill>
              </a:rPr>
              <a:t>VOIE GENERALE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67544" y="2060848"/>
            <a:ext cx="8208912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fr-FR" sz="4400" dirty="0">
                <a:solidFill>
                  <a:prstClr val="black"/>
                </a:solidFill>
                <a:ea typeface="+mj-ea"/>
                <a:cs typeface="+mj-cs"/>
              </a:rPr>
              <a:t>UN TRONC COMMUN</a:t>
            </a:r>
          </a:p>
          <a:p>
            <a:pPr marL="571500" indent="-5715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fr-FR" sz="4400" dirty="0">
                <a:solidFill>
                  <a:prstClr val="black"/>
                </a:solidFill>
                <a:ea typeface="+mj-ea"/>
                <a:cs typeface="+mj-cs"/>
              </a:rPr>
              <a:t>8 SPECIALITES PROPOSEES</a:t>
            </a:r>
          </a:p>
          <a:p>
            <a:pPr lvl="3">
              <a:spcAft>
                <a:spcPts val="1800"/>
              </a:spcAft>
            </a:pPr>
            <a:r>
              <a:rPr lang="fr-FR" sz="4400" b="1" dirty="0">
                <a:solidFill>
                  <a:prstClr val="black"/>
                </a:solidFill>
                <a:ea typeface="+mj-ea"/>
                <a:cs typeface="+mj-cs"/>
              </a:rPr>
              <a:t>3</a:t>
            </a:r>
            <a:r>
              <a:rPr lang="fr-FR" sz="4400" dirty="0">
                <a:solidFill>
                  <a:prstClr val="black"/>
                </a:solidFill>
                <a:ea typeface="+mj-ea"/>
                <a:cs typeface="+mj-cs"/>
              </a:rPr>
              <a:t> CHOIX EN PREMIERE</a:t>
            </a:r>
          </a:p>
          <a:p>
            <a:pPr lvl="3">
              <a:spcAft>
                <a:spcPts val="1800"/>
              </a:spcAft>
            </a:pPr>
            <a:r>
              <a:rPr lang="fr-FR" sz="4400" b="1" dirty="0">
                <a:solidFill>
                  <a:prstClr val="black"/>
                </a:solidFill>
                <a:ea typeface="+mj-ea"/>
                <a:cs typeface="+mj-cs"/>
              </a:rPr>
              <a:t>2</a:t>
            </a:r>
            <a:r>
              <a:rPr lang="fr-FR" sz="4400" dirty="0">
                <a:solidFill>
                  <a:prstClr val="black"/>
                </a:solidFill>
                <a:ea typeface="+mj-ea"/>
                <a:cs typeface="+mj-cs"/>
              </a:rPr>
              <a:t> CHOIX EN TERMINALE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04677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283295"/>
            <a:ext cx="82089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400" b="1" dirty="0">
                <a:solidFill>
                  <a:prstClr val="black"/>
                </a:solidFill>
                <a:ea typeface="+mj-ea"/>
                <a:cs typeface="+mj-cs"/>
              </a:rPr>
              <a:t>LE TRONC COMMUN</a:t>
            </a:r>
            <a:endParaRPr lang="fr-FR" b="1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0244795"/>
              </p:ext>
            </p:extLst>
          </p:nvPr>
        </p:nvGraphicFramePr>
        <p:xfrm>
          <a:off x="482548" y="1235320"/>
          <a:ext cx="8229600" cy="518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7360">
                <a:tc>
                  <a:txBody>
                    <a:bodyPr/>
                    <a:lstStyle/>
                    <a:p>
                      <a:pPr algn="ctr"/>
                      <a:r>
                        <a:rPr lang="fr-FR" sz="3600" b="1" cap="all" baseline="0" dirty="0"/>
                        <a:t>Première</a:t>
                      </a: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1" dirty="0"/>
                        <a:t>TERMINALE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FRANCAIS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4H </a:t>
                      </a: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HISTOIRE - GEOGRAPHIE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EMC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0H30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LANGUES VIVANTES A&amp;B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4H30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EPS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ENSEIGNEMENT SCIENTIFIQUE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3h30</a:t>
                      </a:r>
                      <a:endParaRPr lang="fr-F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fr-FR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PHILO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HISTOIRE GEO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EMC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0H30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LANGUES VIVANTES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EPS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2H</a:t>
                      </a: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ENSEIGNEMENT SCIENTIFIQUE 2H</a:t>
                      </a:r>
                      <a:endParaRPr lang="fr-FR" sz="18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0693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>
            <a:normAutofit/>
          </a:bodyPr>
          <a:lstStyle/>
          <a:p>
            <a:r>
              <a:rPr lang="fr-FR" sz="6000" b="1" cap="all" dirty="0"/>
              <a:t>Les spécialités</a:t>
            </a:r>
          </a:p>
        </p:txBody>
      </p:sp>
    </p:spTree>
    <p:extLst>
      <p:ext uri="{BB962C8B-B14F-4D97-AF65-F5344CB8AC3E}">
        <p14:creationId xmlns:p14="http://schemas.microsoft.com/office/powerpoint/2010/main" val="872945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fr-F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3 EN CLASSE DE PREMIERE.</a:t>
            </a:r>
          </a:p>
          <a:p>
            <a:pPr marL="0" lvl="0" indent="0" algn="ctr">
              <a:buNone/>
            </a:pPr>
            <a:r>
              <a:rPr lang="fr-F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 EN TERMINALE</a:t>
            </a:r>
            <a:endParaRPr lang="fr-FR" sz="2400" b="1" dirty="0">
              <a:solidFill>
                <a:srgbClr val="FF0000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HISTOIRE GEOGRAPHIE, GEOPOLITIQUE ET SCIENCES POLITIQUES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HUMANITES, LITTÉRATURE ET PHILOSOPHIE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LANGUES, LITTÉRATURE ET CULTURE ETRANGERE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MATHEMATIQUES.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SVT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PHYSIQUE-CHIMIE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SCIENCES ECONOMIQUES ET SOCIALES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ARTS (histoire des arts)</a:t>
            </a:r>
          </a:p>
          <a:p>
            <a:pPr marL="457200" indent="-457200">
              <a:buNone/>
            </a:pPr>
            <a:endParaRPr lang="fr-FR" sz="2400" b="1" dirty="0"/>
          </a:p>
          <a:p>
            <a:pPr marL="457200" indent="-457200">
              <a:buFont typeface="+mj-lt"/>
              <a:buAutoNum type="arabicPeriod"/>
            </a:pPr>
            <a:endParaRPr lang="fr-FR" sz="2400" b="1" dirty="0"/>
          </a:p>
          <a:p>
            <a:pPr marL="457200" lvl="0" indent="-457200">
              <a:buFont typeface="+mj-lt"/>
              <a:buAutoNum type="arabicPeriod"/>
            </a:pPr>
            <a:endParaRPr lang="fr-FR" sz="2400" b="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0643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cteur droit 8"/>
          <p:cNvCxnSpPr/>
          <p:nvPr/>
        </p:nvCxnSpPr>
        <p:spPr>
          <a:xfrm flipH="1">
            <a:off x="4541128" y="2636912"/>
            <a:ext cx="30872" cy="2880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39552" y="327435"/>
            <a:ext cx="8136904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1200"/>
              </a:spcAft>
            </a:pPr>
            <a:r>
              <a:rPr lang="fr-FR" sz="4000" b="1" dirty="0">
                <a:ea typeface="+mj-ea"/>
                <a:cs typeface="+mj-cs"/>
              </a:rPr>
              <a:t>LES ENSEIGNEMENTS OPTIONNELS</a:t>
            </a:r>
            <a:endParaRPr lang="fr-FR" sz="800" b="1" dirty="0">
              <a:ea typeface="+mj-ea"/>
              <a:cs typeface="+mj-cs"/>
            </a:endParaRPr>
          </a:p>
          <a:p>
            <a:pPr algn="ctr">
              <a:spcBef>
                <a:spcPts val="600"/>
              </a:spcBef>
              <a:spcAft>
                <a:spcPts val="1200"/>
              </a:spcAft>
            </a:pPr>
            <a:r>
              <a:rPr lang="fr-FR" sz="3200" b="1" dirty="0">
                <a:solidFill>
                  <a:prstClr val="black">
                    <a:lumMod val="95000"/>
                    <a:lumOff val="5000"/>
                  </a:prstClr>
                </a:solidFill>
                <a:ea typeface="+mj-ea"/>
                <a:cs typeface="+mj-cs"/>
              </a:rPr>
              <a:t>UNE OPTION EN PREMIERE</a:t>
            </a:r>
            <a:br>
              <a:rPr lang="fr-FR" sz="3200" b="1" dirty="0">
                <a:solidFill>
                  <a:prstClr val="black">
                    <a:lumMod val="95000"/>
                    <a:lumOff val="5000"/>
                  </a:prstClr>
                </a:solidFill>
                <a:ea typeface="+mj-ea"/>
                <a:cs typeface="+mj-cs"/>
              </a:rPr>
            </a:br>
            <a:r>
              <a:rPr lang="fr-FR" sz="3200" b="1" dirty="0">
                <a:solidFill>
                  <a:srgbClr val="C00000"/>
                </a:solidFill>
                <a:ea typeface="+mj-ea"/>
                <a:cs typeface="+mj-cs"/>
              </a:rPr>
              <a:t>DEUX OPTIONS EN TERMINALE</a:t>
            </a:r>
            <a:endParaRPr lang="fr-FR" dirty="0"/>
          </a:p>
        </p:txBody>
      </p:sp>
      <p:graphicFrame>
        <p:nvGraphicFramePr>
          <p:cNvPr id="11" name="Espace réservé du contenu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2806091"/>
              </p:ext>
            </p:extLst>
          </p:nvPr>
        </p:nvGraphicFramePr>
        <p:xfrm>
          <a:off x="468313" y="2708275"/>
          <a:ext cx="8218488" cy="3139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092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92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FR" sz="2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TERMINALE</a:t>
                      </a:r>
                      <a:endParaRPr kumimoji="0" lang="fr-FR" sz="25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8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MATHEMATIQUES EXPERTES</a:t>
                      </a:r>
                    </a:p>
                    <a:p>
                      <a:pPr algn="ctr"/>
                      <a:r>
                        <a:rPr kumimoji="0" lang="fr-FR" sz="1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si spécialité mathématiques choisie en première et terminale</a:t>
                      </a:r>
                    </a:p>
                    <a:p>
                      <a:pPr algn="ctr">
                        <a:spcBef>
                          <a:spcPts val="1200"/>
                        </a:spcBef>
                      </a:pPr>
                      <a:r>
                        <a:rPr kumimoji="0" lang="fr-FR" sz="18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MATHEMATIQUES </a:t>
                      </a:r>
                      <a:r>
                        <a:rPr kumimoji="0" lang="fr-FR" sz="16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COMPLEMENTAIRES</a:t>
                      </a:r>
                    </a:p>
                    <a:p>
                      <a:pPr algn="ctr">
                        <a:spcBef>
                          <a:spcPts val="1200"/>
                        </a:spcBef>
                      </a:pPr>
                      <a:r>
                        <a:rPr kumimoji="0" lang="fr-FR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si spécialité mathématiques choisie en première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FR" sz="18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DROIT ET GRANDS ENJEUX DU MONDE CONTEMPORAIN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3625268" y="5805264"/>
            <a:ext cx="18317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fr-FR" sz="3200" b="1" i="1" u="sng" dirty="0">
                <a:solidFill>
                  <a:srgbClr val="FF0000"/>
                </a:solidFill>
              </a:rPr>
              <a:t>3 HEURES</a:t>
            </a:r>
            <a:endParaRPr lang="fr-FR" sz="3200" i="1" u="sn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035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683568" y="3861048"/>
            <a:ext cx="7344816" cy="1777752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693988"/>
            <a:ext cx="7772400" cy="1470025"/>
          </a:xfrm>
        </p:spPr>
        <p:txBody>
          <a:bodyPr>
            <a:normAutofit/>
          </a:bodyPr>
          <a:lstStyle/>
          <a:p>
            <a:r>
              <a:rPr lang="fr-FR" sz="6000" b="1" dirty="0"/>
              <a:t>LES EPREUVES</a:t>
            </a:r>
          </a:p>
        </p:txBody>
      </p:sp>
    </p:spTree>
    <p:extLst>
      <p:ext uri="{BB962C8B-B14F-4D97-AF65-F5344CB8AC3E}">
        <p14:creationId xmlns:p14="http://schemas.microsoft.com/office/powerpoint/2010/main" val="1587259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336523"/>
              </p:ext>
            </p:extLst>
          </p:nvPr>
        </p:nvGraphicFramePr>
        <p:xfrm>
          <a:off x="683568" y="332656"/>
          <a:ext cx="7776866" cy="5551808"/>
        </p:xfrm>
        <a:graphic>
          <a:graphicData uri="http://schemas.openxmlformats.org/drawingml/2006/table">
            <a:tbl>
              <a:tblPr firstRow="1" bandRow="1"/>
              <a:tblGrid>
                <a:gridCol w="3528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23314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terminales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anticipées</a:t>
                      </a:r>
                      <a:endParaRPr lang="fr-F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Classe de première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Français écrit</a:t>
                      </a:r>
                    </a:p>
                  </a:txBody>
                  <a:tcPr marL="36000" marR="36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Français oral</a:t>
                      </a:r>
                    </a:p>
                  </a:txBody>
                  <a:tcPr marL="36000" marR="36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 gridSpan="3">
                  <a:txBody>
                    <a:bodyPr/>
                    <a:lstStyle/>
                    <a:p>
                      <a:pPr algn="l" rtl="0" fontAlgn="ctr"/>
                      <a:endParaRPr lang="fr-FR" sz="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 rowSpan="4">
                  <a:txBody>
                    <a:bodyPr/>
                    <a:lstStyle/>
                    <a:p>
                      <a:pPr algn="l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finales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6000" marR="36000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Classe de terminale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Philosophie</a:t>
                      </a:r>
                    </a:p>
                  </a:txBody>
                  <a:tcPr marL="36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Grand</a:t>
                      </a:r>
                      <a:r>
                        <a:rPr lang="fr-FR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oral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Epreuves de spécialité </a:t>
                      </a:r>
                    </a:p>
                  </a:txBody>
                  <a:tcPr marL="36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 + 16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34434"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2000" b="0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fr-FR" sz="20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  <a:endParaRPr lang="fr-FR" sz="20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3461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089874"/>
              </p:ext>
            </p:extLst>
          </p:nvPr>
        </p:nvGraphicFramePr>
        <p:xfrm>
          <a:off x="428596" y="285729"/>
          <a:ext cx="8215371" cy="6486522"/>
        </p:xfrm>
        <a:graphic>
          <a:graphicData uri="http://schemas.openxmlformats.org/drawingml/2006/table">
            <a:tbl>
              <a:tblPr firstRow="1" bandRow="1"/>
              <a:tblGrid>
                <a:gridCol w="3360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603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81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81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81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2176"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en contrôle continu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28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950">
                <a:tc rowSpan="9">
                  <a:txBody>
                    <a:bodyPr/>
                    <a:lstStyle/>
                    <a:p>
                      <a:pPr algn="ctr" rtl="0" fontAlgn="ctr"/>
                      <a: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Evaluations de première et terminale</a:t>
                      </a:r>
                      <a:b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(bulletins)</a:t>
                      </a:r>
                    </a:p>
                    <a:p>
                      <a:pPr algn="l" fontAlgn="t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Enseignement communs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1ERE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TERM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Français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Enseignement scientifique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Histoire-géographie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Langues vivantes A</a:t>
                      </a:r>
                      <a:r>
                        <a:rPr lang="fr-FR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et B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Enseignement moral et civique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Eps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Spécialité 1</a:t>
                      </a:r>
                      <a:r>
                        <a:rPr lang="fr-FR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ère</a:t>
                      </a:r>
                      <a:r>
                        <a:rPr lang="fr-FR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59206">
                <a:tc rowSpan="6"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LES  OPTIONS:</a:t>
                      </a:r>
                    </a:p>
                    <a:p>
                      <a:pPr algn="ctr"/>
                      <a:endParaRPr lang="fr-FR" b="1" dirty="0"/>
                    </a:p>
                    <a:p>
                      <a:pPr algn="ctr"/>
                      <a:endParaRPr lang="fr-FR" b="1" dirty="0"/>
                    </a:p>
                    <a:p>
                      <a:pPr algn="ctr"/>
                      <a:r>
                        <a:rPr lang="fr-FR" b="1" dirty="0"/>
                        <a:t>4 OPTIONS MAXIMUM.</a:t>
                      </a:r>
                    </a:p>
                    <a:p>
                      <a:pPr algn="ctr"/>
                      <a:r>
                        <a:rPr lang="fr-FR" b="1" dirty="0"/>
                        <a:t>Suivi</a:t>
                      </a:r>
                      <a:r>
                        <a:rPr lang="fr-FR" b="1" baseline="0" dirty="0"/>
                        <a:t> 1 an, coefficient 2.</a:t>
                      </a:r>
                    </a:p>
                    <a:p>
                      <a:pPr algn="ctr"/>
                      <a:r>
                        <a:rPr lang="fr-FR" b="1" baseline="0" dirty="0"/>
                        <a:t>Suivi 2 ans, coefficient 4.</a:t>
                      </a:r>
                      <a:endParaRPr lang="fr-FR" b="1" dirty="0"/>
                    </a:p>
                    <a:p>
                      <a:pPr algn="ctr"/>
                      <a:endParaRPr lang="fr-FR" b="1" dirty="0"/>
                    </a:p>
                    <a:p>
                      <a:pPr algn="ctr"/>
                      <a:endParaRPr lang="fr-FR" b="1" dirty="0"/>
                    </a:p>
                    <a:p>
                      <a:pPr algn="ctr"/>
                      <a:endParaRPr lang="fr-FR" b="1" dirty="0"/>
                    </a:p>
                    <a:p>
                      <a:pPr algn="ctr"/>
                      <a:endParaRPr lang="fr-FR" b="1" dirty="0"/>
                    </a:p>
                    <a:p>
                      <a:pPr algn="ctr"/>
                      <a:endParaRPr lang="fr-FR" b="1" dirty="0"/>
                    </a:p>
                    <a:p>
                      <a:pPr algn="ctr"/>
                      <a:endParaRPr lang="fr-FR" b="1" dirty="0"/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OPTION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522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522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522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4122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7298">
                <a:tc vMerge="1"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72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8792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fr-FR" sz="3200" dirty="0"/>
              <a:t>LES EPREUVES EN TERMINALE.</a:t>
            </a:r>
          </a:p>
        </p:txBody>
      </p:sp>
      <p:graphicFrame>
        <p:nvGraphicFramePr>
          <p:cNvPr id="10" name="Espace réservé du contenu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6944273"/>
              </p:ext>
            </p:extLst>
          </p:nvPr>
        </p:nvGraphicFramePr>
        <p:xfrm>
          <a:off x="179512" y="116635"/>
          <a:ext cx="8568952" cy="65603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2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22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22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422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903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rgbClr val="005024"/>
                          </a:solidFill>
                        </a:rPr>
                        <a:t>PHILOSOPHIE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5024"/>
                          </a:solidFill>
                        </a:rPr>
                        <a:t>COEF 8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5024"/>
                          </a:solidFill>
                        </a:rPr>
                        <a:t>ECRIT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5024"/>
                          </a:solidFill>
                        </a:rPr>
                        <a:t>4 H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409">
                <a:tc>
                  <a:txBody>
                    <a:bodyPr/>
                    <a:lstStyle/>
                    <a:p>
                      <a:pPr algn="ctr"/>
                      <a:r>
                        <a:rPr lang="fr-FR" sz="1600" b="1">
                          <a:solidFill>
                            <a:srgbClr val="005024"/>
                          </a:solidFill>
                        </a:rPr>
                        <a:t> GRAND</a:t>
                      </a:r>
                      <a:r>
                        <a:rPr lang="fr-FR" sz="1600" b="1" baseline="0">
                          <a:solidFill>
                            <a:srgbClr val="005024"/>
                          </a:solidFill>
                        </a:rPr>
                        <a:t> </a:t>
                      </a:r>
                      <a:r>
                        <a:rPr lang="fr-FR" sz="1600" b="1">
                          <a:solidFill>
                            <a:srgbClr val="005024"/>
                          </a:solidFill>
                        </a:rPr>
                        <a:t>ORAL DE TERMINALE</a:t>
                      </a:r>
                      <a:endParaRPr lang="fr-FR" sz="1600" b="1" dirty="0">
                        <a:solidFill>
                          <a:srgbClr val="00502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rgbClr val="005024"/>
                          </a:solidFill>
                        </a:rPr>
                        <a:t>COEF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>
                          <a:solidFill>
                            <a:srgbClr val="005024"/>
                          </a:solidFill>
                        </a:rPr>
                        <a:t>ORAL</a:t>
                      </a:r>
                      <a:endParaRPr lang="fr-FR" b="1" dirty="0">
                        <a:solidFill>
                          <a:srgbClr val="00502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rgbClr val="005024"/>
                          </a:solidFill>
                        </a:rPr>
                        <a:t>20 minutes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94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FF0000"/>
                          </a:solidFill>
                        </a:rPr>
                        <a:t>SPECIALITES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rgbClr val="FF0000"/>
                          </a:solidFill>
                        </a:rPr>
                        <a:t>2 EPREUVES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903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ARTS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 3H30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ORAL 30 MINUTES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9409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HISTOIRE-GEOGRAPHIE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409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LANGUES LITTÉRATURE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/>
                        <a:t>ECRIT 3H30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ORAL 20 MINUTES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9409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LITTERATURE</a:t>
                      </a:r>
                      <a:r>
                        <a:rPr lang="fr-FR" sz="1600" baseline="0" dirty="0"/>
                        <a:t> ET PHILO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903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PHYSIQUE-CHIMIE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 3H30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PRATIQUE 1H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903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SVT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 3H30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PRATIQUE 1H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903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MATHEMATIQUES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9030">
                <a:tc>
                  <a:txBody>
                    <a:bodyPr/>
                    <a:lstStyle/>
                    <a:p>
                      <a:pPr algn="ctr"/>
                      <a:r>
                        <a:rPr lang="fr-FR" sz="1600" baseline="0" dirty="0"/>
                        <a:t>INFORMATIQUE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ECRIT3H30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PRATIQUE</a:t>
                      </a:r>
                      <a:r>
                        <a:rPr lang="fr-FR" baseline="0" dirty="0"/>
                        <a:t> 1H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903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632413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EPPCS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 3H30 +</a:t>
                      </a:r>
                      <a:r>
                        <a:rPr lang="fr-FR" baseline="0" dirty="0"/>
                        <a:t> deux questions.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ORAL 30 MINUTES</a:t>
                      </a:r>
                    </a:p>
                    <a:p>
                      <a:pPr algn="ctr"/>
                      <a:r>
                        <a:rPr lang="fr-FR" dirty="0"/>
                        <a:t>d</a:t>
                      </a:r>
                      <a:r>
                        <a:rPr lang="fr-FR"/>
                        <a:t>ont</a:t>
                      </a:r>
                      <a:r>
                        <a:rPr lang="fr-FR" baseline="0"/>
                        <a:t> analyse vidéo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3457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32000" y="2780928"/>
            <a:ext cx="8280000" cy="2376264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fr-FR" dirty="0"/>
              <a:t>  </a:t>
            </a:r>
          </a:p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b="1" u="sng" dirty="0"/>
              <a:t>DECISION DU CONSEIL DE CLASSE</a:t>
            </a:r>
          </a:p>
        </p:txBody>
      </p:sp>
      <p:sp>
        <p:nvSpPr>
          <p:cNvPr id="4" name="Sous-titre 2"/>
          <p:cNvSpPr>
            <a:spLocks noGrp="1"/>
          </p:cNvSpPr>
          <p:nvPr>
            <p:ph type="title"/>
          </p:nvPr>
        </p:nvSpPr>
        <p:spPr>
          <a:xfrm>
            <a:off x="432000" y="548680"/>
            <a:ext cx="8280000" cy="1368152"/>
          </a:xfrm>
          <a:solidFill>
            <a:schemeClr val="tx2">
              <a:lumMod val="20000"/>
              <a:lumOff val="80000"/>
            </a:schemeClr>
          </a:solidFill>
        </p:spPr>
        <p:txBody>
          <a:bodyPr tIns="288000">
            <a:noAutofit/>
          </a:bodyPr>
          <a:lstStyle/>
          <a:p>
            <a:br>
              <a:rPr lang="fr-FR" sz="2400" dirty="0">
                <a:solidFill>
                  <a:schemeClr val="tx1"/>
                </a:solidFill>
              </a:rPr>
            </a:br>
            <a:r>
              <a:rPr lang="fr-FR" dirty="0">
                <a:solidFill>
                  <a:schemeClr val="tx1"/>
                </a:solidFill>
              </a:rPr>
              <a:t>FIN DE SECONDE</a:t>
            </a:r>
            <a:br>
              <a:rPr lang="fr-FR" sz="6600" dirty="0">
                <a:solidFill>
                  <a:schemeClr val="tx1"/>
                </a:solidFill>
              </a:rPr>
            </a:br>
            <a:r>
              <a:rPr lang="fr-FR" dirty="0">
                <a:solidFill>
                  <a:schemeClr val="tx1"/>
                </a:solidFill>
              </a:rPr>
              <a:t>2 voies</a:t>
            </a:r>
            <a:br>
              <a:rPr lang="fr-FR" dirty="0">
                <a:solidFill>
                  <a:schemeClr val="tx1"/>
                </a:solidFill>
              </a:rPr>
            </a:br>
            <a:endParaRPr lang="fr-FR" dirty="0">
              <a:solidFill>
                <a:schemeClr val="tx1"/>
              </a:solidFill>
            </a:endParaRPr>
          </a:p>
          <a:p>
            <a:endParaRPr lang="fr-FR" sz="900" dirty="0">
              <a:solidFill>
                <a:schemeClr val="tx1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4788024" y="1916832"/>
            <a:ext cx="1368152" cy="86409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H="1">
            <a:off x="2915816" y="1916832"/>
            <a:ext cx="1308478" cy="86409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270666"/>
              </p:ext>
            </p:extLst>
          </p:nvPr>
        </p:nvGraphicFramePr>
        <p:xfrm>
          <a:off x="467544" y="2780928"/>
          <a:ext cx="8208912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VOIE GENERALE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VOIE TECHNOLOGIQUE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54101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A1E9B1-034E-41E6-8FAF-1A56A2EC6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Mathematiques</a:t>
            </a:r>
            <a:r>
              <a:rPr lang="fr-FR" dirty="0"/>
              <a:t> 2026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4B72A56-D29F-43A0-9DAD-A63CB25F5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/>
              <a:t>Les élèves de première passeront donc, pour la première fois, une épreuve anticipée de mathématiques en juin 2026, scindée en deux volets. D’un côté, les candidats ayant opté pour </a:t>
            </a:r>
            <a:r>
              <a:rPr lang="fr-FR" dirty="0">
                <a:hlinkClick r:id="rId2"/>
              </a:rPr>
              <a:t>la spécialité Mathématiques </a:t>
            </a:r>
            <a:r>
              <a:rPr lang="fr-FR" dirty="0"/>
              <a:t>passeront </a:t>
            </a:r>
            <a:r>
              <a:rPr lang="fr-FR" b="1" dirty="0"/>
              <a:t>une épreuve approfondie</a:t>
            </a:r>
            <a:r>
              <a:rPr lang="fr-FR" dirty="0"/>
              <a:t>, correspondant à leur niveau avancé d’étude. De l’autre, ceux qui suivent l’enseignement de mathématiques uniquement en tronc commun seront évalués </a:t>
            </a:r>
            <a:r>
              <a:rPr lang="fr-FR" b="1" dirty="0"/>
              <a:t>sur des bases et compétences mathématiques plus générales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007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10FC0304-35CE-4904-930C-FCDBB9577200}"/>
              </a:ext>
            </a:extLst>
          </p:cNvPr>
          <p:cNvSpPr txBox="1"/>
          <p:nvPr/>
        </p:nvSpPr>
        <p:spPr>
          <a:xfrm>
            <a:off x="1331640" y="69269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COEFFICIENTS D’ENTREE EN 1 ERE TECHNOLOGIQUE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E67B8481-C7DA-4F31-8A23-1822D4713E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820718"/>
              </p:ext>
            </p:extLst>
          </p:nvPr>
        </p:nvGraphicFramePr>
        <p:xfrm>
          <a:off x="1535836" y="1177944"/>
          <a:ext cx="6072327" cy="5139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4312">
                  <a:extLst>
                    <a:ext uri="{9D8B030D-6E8A-4147-A177-3AD203B41FA5}">
                      <a16:colId xmlns:a16="http://schemas.microsoft.com/office/drawing/2014/main" val="3701938578"/>
                    </a:ext>
                  </a:extLst>
                </a:gridCol>
                <a:gridCol w="465094">
                  <a:extLst>
                    <a:ext uri="{9D8B030D-6E8A-4147-A177-3AD203B41FA5}">
                      <a16:colId xmlns:a16="http://schemas.microsoft.com/office/drawing/2014/main" val="1272910911"/>
                    </a:ext>
                  </a:extLst>
                </a:gridCol>
                <a:gridCol w="754289">
                  <a:extLst>
                    <a:ext uri="{9D8B030D-6E8A-4147-A177-3AD203B41FA5}">
                      <a16:colId xmlns:a16="http://schemas.microsoft.com/office/drawing/2014/main" val="4080536778"/>
                    </a:ext>
                  </a:extLst>
                </a:gridCol>
                <a:gridCol w="595117">
                  <a:extLst>
                    <a:ext uri="{9D8B030D-6E8A-4147-A177-3AD203B41FA5}">
                      <a16:colId xmlns:a16="http://schemas.microsoft.com/office/drawing/2014/main" val="3910250668"/>
                    </a:ext>
                  </a:extLst>
                </a:gridCol>
                <a:gridCol w="674703">
                  <a:extLst>
                    <a:ext uri="{9D8B030D-6E8A-4147-A177-3AD203B41FA5}">
                      <a16:colId xmlns:a16="http://schemas.microsoft.com/office/drawing/2014/main" val="1598703660"/>
                    </a:ext>
                  </a:extLst>
                </a:gridCol>
                <a:gridCol w="674703">
                  <a:extLst>
                    <a:ext uri="{9D8B030D-6E8A-4147-A177-3AD203B41FA5}">
                      <a16:colId xmlns:a16="http://schemas.microsoft.com/office/drawing/2014/main" val="483674692"/>
                    </a:ext>
                  </a:extLst>
                </a:gridCol>
                <a:gridCol w="674703">
                  <a:extLst>
                    <a:ext uri="{9D8B030D-6E8A-4147-A177-3AD203B41FA5}">
                      <a16:colId xmlns:a16="http://schemas.microsoft.com/office/drawing/2014/main" val="1731904839"/>
                    </a:ext>
                  </a:extLst>
                </a:gridCol>
                <a:gridCol w="674703">
                  <a:extLst>
                    <a:ext uri="{9D8B030D-6E8A-4147-A177-3AD203B41FA5}">
                      <a16:colId xmlns:a16="http://schemas.microsoft.com/office/drawing/2014/main" val="1914958530"/>
                    </a:ext>
                  </a:extLst>
                </a:gridCol>
                <a:gridCol w="674703">
                  <a:extLst>
                    <a:ext uri="{9D8B030D-6E8A-4147-A177-3AD203B41FA5}">
                      <a16:colId xmlns:a16="http://schemas.microsoft.com/office/drawing/2014/main" val="1578146710"/>
                    </a:ext>
                  </a:extLst>
                </a:gridCol>
              </a:tblGrid>
              <a:tr h="5369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FR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MATH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H.G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LV1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LV2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SVT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PHY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5453167"/>
                  </a:ext>
                </a:extLst>
              </a:tr>
              <a:tr h="536992">
                <a:tc>
                  <a:txBody>
                    <a:bodyPr/>
                    <a:lstStyle/>
                    <a:p>
                      <a:r>
                        <a:rPr lang="fr-FR" dirty="0"/>
                        <a:t>ST2S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7396859"/>
                  </a:ext>
                </a:extLst>
              </a:tr>
              <a:tr h="536992">
                <a:tc>
                  <a:txBody>
                    <a:bodyPr/>
                    <a:lstStyle/>
                    <a:p>
                      <a:r>
                        <a:rPr lang="fr-FR" dirty="0"/>
                        <a:t>STD2A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90006"/>
                  </a:ext>
                </a:extLst>
              </a:tr>
              <a:tr h="536992">
                <a:tc>
                  <a:txBody>
                    <a:bodyPr/>
                    <a:lstStyle/>
                    <a:p>
                      <a:r>
                        <a:rPr lang="fr-FR" dirty="0"/>
                        <a:t>STMG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2734634"/>
                  </a:ext>
                </a:extLst>
              </a:tr>
              <a:tr h="536992">
                <a:tc>
                  <a:txBody>
                    <a:bodyPr/>
                    <a:lstStyle/>
                    <a:p>
                      <a:r>
                        <a:rPr lang="fr-FR" dirty="0"/>
                        <a:t>STI2D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791474"/>
                  </a:ext>
                </a:extLst>
              </a:tr>
              <a:tr h="536992">
                <a:tc>
                  <a:txBody>
                    <a:bodyPr/>
                    <a:lstStyle/>
                    <a:p>
                      <a:r>
                        <a:rPr lang="fr-FR" dirty="0"/>
                        <a:t>STHR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517113"/>
                  </a:ext>
                </a:extLst>
              </a:tr>
              <a:tr h="637563">
                <a:tc>
                  <a:txBody>
                    <a:bodyPr/>
                    <a:lstStyle/>
                    <a:p>
                      <a:r>
                        <a:rPr lang="fr-FR" dirty="0"/>
                        <a:t>STL LABO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511552"/>
                  </a:ext>
                </a:extLst>
              </a:tr>
              <a:tr h="637563">
                <a:tc>
                  <a:txBody>
                    <a:bodyPr/>
                    <a:lstStyle/>
                    <a:p>
                      <a:r>
                        <a:rPr lang="fr-FR" dirty="0"/>
                        <a:t>STL BIO TECH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304793"/>
                  </a:ext>
                </a:extLst>
              </a:tr>
              <a:tr h="637563">
                <a:tc>
                  <a:txBody>
                    <a:bodyPr/>
                    <a:lstStyle/>
                    <a:p>
                      <a:r>
                        <a:rPr lang="fr-FR" dirty="0"/>
                        <a:t>STAV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43839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6159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>
          <a:xfrm>
            <a:off x="1202568" y="541213"/>
            <a:ext cx="6802524" cy="9075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cap="all" dirty="0"/>
              <a:t>Les séries technologiques</a:t>
            </a:r>
          </a:p>
          <a:p>
            <a:r>
              <a:rPr lang="fr-FR" sz="2400" b="1" cap="all" dirty="0"/>
              <a:t> - STi2d-st2s-stmg-STL-STD2A-STAV</a:t>
            </a:r>
            <a:endParaRPr lang="fr-FR" sz="2700" b="1" cap="all" dirty="0"/>
          </a:p>
        </p:txBody>
      </p:sp>
      <p:sp>
        <p:nvSpPr>
          <p:cNvPr id="9" name="ZoneTexte 8"/>
          <p:cNvSpPr txBox="1"/>
          <p:nvPr/>
        </p:nvSpPr>
        <p:spPr>
          <a:xfrm>
            <a:off x="935596" y="1579433"/>
            <a:ext cx="7344816" cy="4247317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3600" b="1" dirty="0"/>
              <a:t>Les Enseignements Communs</a:t>
            </a:r>
            <a:endParaRPr lang="fr-FR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fr-FR" sz="3200" dirty="0"/>
              <a:t>Français (premières)</a:t>
            </a:r>
          </a:p>
          <a:p>
            <a:r>
              <a:rPr lang="fr-FR" sz="3200" dirty="0"/>
              <a:t>Philosophie (terminales)</a:t>
            </a:r>
          </a:p>
          <a:p>
            <a:r>
              <a:rPr lang="fr-FR" sz="3200" dirty="0"/>
              <a:t>Histoire-géographie</a:t>
            </a:r>
          </a:p>
          <a:p>
            <a:r>
              <a:rPr lang="fr-FR" sz="3200" dirty="0"/>
              <a:t>Enseignement moral et civique</a:t>
            </a:r>
          </a:p>
          <a:p>
            <a:r>
              <a:rPr lang="fr-FR" sz="3200" dirty="0"/>
              <a:t>Langues vivantes A et B </a:t>
            </a:r>
            <a:r>
              <a:rPr lang="fr-FR" sz="2800" dirty="0"/>
              <a:t>(dont 1 heure ETLV)</a:t>
            </a:r>
          </a:p>
          <a:p>
            <a:r>
              <a:rPr lang="fr-FR" sz="3200" dirty="0"/>
              <a:t>EPS</a:t>
            </a:r>
          </a:p>
          <a:p>
            <a:r>
              <a:rPr lang="fr-FR" sz="3200" dirty="0"/>
              <a:t>Mathématiques</a:t>
            </a:r>
          </a:p>
        </p:txBody>
      </p:sp>
    </p:spTree>
    <p:extLst>
      <p:ext uri="{BB962C8B-B14F-4D97-AF65-F5344CB8AC3E}">
        <p14:creationId xmlns:p14="http://schemas.microsoft.com/office/powerpoint/2010/main" val="3496044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>
          <a:xfrm>
            <a:off x="1202568" y="541213"/>
            <a:ext cx="6802524" cy="9075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cap="all" dirty="0"/>
              <a:t>Les séries technologiques</a:t>
            </a:r>
          </a:p>
          <a:p>
            <a:r>
              <a:rPr lang="fr-FR" sz="4000" b="1" cap="all" dirty="0"/>
              <a:t>STI2D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971600" y="1609636"/>
            <a:ext cx="7200800" cy="830997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Classe de première : 3 spécialités obligatoires</a:t>
            </a:r>
          </a:p>
          <a:p>
            <a:pPr algn="ctr"/>
            <a:r>
              <a:rPr lang="fr-FR" sz="2400" b="1" dirty="0"/>
              <a:t>Classe de terminales : 2 spécialités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927CA25-ED82-4055-AA3B-A76F182663C5}"/>
              </a:ext>
            </a:extLst>
          </p:cNvPr>
          <p:cNvSpPr txBox="1"/>
          <p:nvPr/>
        </p:nvSpPr>
        <p:spPr>
          <a:xfrm>
            <a:off x="1619672" y="2492896"/>
            <a:ext cx="489654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PHYSIQUE ET MATHEMATIQUES 6H PREMIERE ET TERMINALES</a:t>
            </a:r>
          </a:p>
          <a:p>
            <a:r>
              <a:rPr lang="fr-FR" dirty="0"/>
              <a:t> </a:t>
            </a:r>
          </a:p>
          <a:p>
            <a:r>
              <a:rPr lang="fr-FR" dirty="0"/>
              <a:t>INNOVATION  TECHNOLOGIQUE 3H PREMIERE</a:t>
            </a:r>
          </a:p>
          <a:p>
            <a:endParaRPr lang="fr-FR" dirty="0"/>
          </a:p>
          <a:p>
            <a:r>
              <a:rPr lang="fr-FR" dirty="0"/>
              <a:t>INGENIEURIE ET DEVELOPPEMENT DURABLE 09H PREMIERE, 12H TERMINALES</a:t>
            </a:r>
          </a:p>
          <a:p>
            <a:r>
              <a:rPr lang="fr-FR" dirty="0"/>
              <a:t>4 ENSEIGNEMENTS SPECIFIQUES :</a:t>
            </a:r>
          </a:p>
          <a:p>
            <a:endParaRPr lang="fr-FR" dirty="0"/>
          </a:p>
          <a:p>
            <a:r>
              <a:rPr lang="fr-FR" dirty="0"/>
              <a:t>architecture et construction.</a:t>
            </a:r>
          </a:p>
          <a:p>
            <a:pPr fontAlgn="base"/>
            <a:r>
              <a:rPr lang="fr-FR" dirty="0"/>
              <a:t>énergies et environnement .</a:t>
            </a:r>
          </a:p>
          <a:p>
            <a:pPr fontAlgn="base"/>
            <a:r>
              <a:rPr lang="fr-FR" dirty="0"/>
              <a:t>innovation technologique et écoconception.</a:t>
            </a:r>
          </a:p>
          <a:p>
            <a:pPr fontAlgn="base"/>
            <a:r>
              <a:rPr lang="fr-FR" dirty="0"/>
              <a:t>systèmes d'information et numériques.</a:t>
            </a:r>
          </a:p>
          <a:p>
            <a:endParaRPr lang="fr-FR" dirty="0"/>
          </a:p>
          <a:p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93957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>
          <a:xfrm>
            <a:off x="1202568" y="541213"/>
            <a:ext cx="6802524" cy="9075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cap="all" dirty="0"/>
              <a:t>Les séries technologiques</a:t>
            </a:r>
          </a:p>
          <a:p>
            <a:r>
              <a:rPr lang="fr-FR" sz="2400" b="1" cap="all" dirty="0"/>
              <a:t>ST2S – STD2A</a:t>
            </a:r>
            <a:endParaRPr lang="fr-FR" sz="2700" b="1" cap="all" dirty="0"/>
          </a:p>
        </p:txBody>
      </p:sp>
      <p:sp>
        <p:nvSpPr>
          <p:cNvPr id="13" name="ZoneTexte 12"/>
          <p:cNvSpPr txBox="1"/>
          <p:nvPr/>
        </p:nvSpPr>
        <p:spPr>
          <a:xfrm>
            <a:off x="1007604" y="1916832"/>
            <a:ext cx="7128792" cy="52322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/>
            </a:lvl1pPr>
          </a:lstStyle>
          <a:p>
            <a:r>
              <a:rPr lang="fr-FR" sz="2800" b="1" dirty="0"/>
              <a:t>Classe de première : 3 spécialités obligatoires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20665" y="2715762"/>
            <a:ext cx="2646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3200" b="1" dirty="0">
                <a:solidFill>
                  <a:srgbClr val="F79646">
                    <a:lumMod val="75000"/>
                  </a:srgbClr>
                </a:solidFill>
              </a:rPr>
              <a:t>ST2S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Chimie, Biologie et physiopathologies humaines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Sciences et techniques sanitaires et sociales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Physique-Chimie pour la santé</a:t>
            </a:r>
            <a:endParaRPr lang="fr-FR" sz="2000" dirty="0"/>
          </a:p>
        </p:txBody>
      </p:sp>
      <p:sp>
        <p:nvSpPr>
          <p:cNvPr id="15" name="ZoneTexte 14"/>
          <p:cNvSpPr txBox="1"/>
          <p:nvPr/>
        </p:nvSpPr>
        <p:spPr>
          <a:xfrm>
            <a:off x="3230409" y="2712666"/>
            <a:ext cx="264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1200"/>
              </a:spcAft>
            </a:pPr>
            <a:endParaRPr lang="fr-FR" sz="2000" dirty="0"/>
          </a:p>
        </p:txBody>
      </p:sp>
      <p:sp>
        <p:nvSpPr>
          <p:cNvPr id="16" name="ZoneTexte 15"/>
          <p:cNvSpPr txBox="1"/>
          <p:nvPr/>
        </p:nvSpPr>
        <p:spPr>
          <a:xfrm>
            <a:off x="5940152" y="2715762"/>
            <a:ext cx="26460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1200"/>
              </a:spcAft>
            </a:pPr>
            <a:r>
              <a:rPr lang="fr-FR" sz="3200" b="1" dirty="0">
                <a:solidFill>
                  <a:srgbClr val="7030A0"/>
                </a:solidFill>
              </a:rPr>
              <a:t>ST2A</a:t>
            </a:r>
            <a:r>
              <a:rPr lang="fr-FR" sz="2800" b="1" dirty="0">
                <a:solidFill>
                  <a:srgbClr val="7030A0"/>
                </a:solidFill>
              </a:rPr>
              <a:t>  </a:t>
            </a:r>
            <a:endParaRPr lang="fr-FR" sz="1400" dirty="0"/>
          </a:p>
          <a:p>
            <a:r>
              <a:rPr lang="fr-FR" sz="2000" dirty="0"/>
              <a:t>Analyse et méthodes en design. </a:t>
            </a:r>
          </a:p>
          <a:p>
            <a:r>
              <a:rPr lang="fr-FR" sz="2000" dirty="0"/>
              <a:t>Conception et création en design et métiers d’art.</a:t>
            </a:r>
          </a:p>
          <a:p>
            <a:r>
              <a:rPr lang="fr-FR" sz="2400" b="1" dirty="0"/>
              <a:t> </a:t>
            </a:r>
            <a:r>
              <a:rPr lang="fr-FR" sz="2000" dirty="0"/>
              <a:t>Physique-chimie</a:t>
            </a:r>
          </a:p>
          <a:p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065617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3400A97F-0527-405F-97BF-D7E73A99C46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1283891"/>
              </p:ext>
            </p:extLst>
          </p:nvPr>
        </p:nvGraphicFramePr>
        <p:xfrm>
          <a:off x="5004048" y="1589512"/>
          <a:ext cx="3252292" cy="3508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2292">
                  <a:extLst>
                    <a:ext uri="{9D8B030D-6E8A-4147-A177-3AD203B41FA5}">
                      <a16:colId xmlns:a16="http://schemas.microsoft.com/office/drawing/2014/main" val="403866068"/>
                    </a:ext>
                  </a:extLst>
                </a:gridCol>
              </a:tblGrid>
              <a:tr h="3508873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2060"/>
                          </a:solidFill>
                        </a:rPr>
                        <a:t>STMG</a:t>
                      </a:r>
                    </a:p>
                    <a:p>
                      <a:pPr algn="l"/>
                      <a:r>
                        <a:rPr lang="fr-FR" sz="18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Sciences de gestion et numérique.</a:t>
                      </a:r>
                    </a:p>
                    <a:p>
                      <a:pPr algn="l"/>
                      <a:r>
                        <a:rPr lang="fr-F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Management :</a:t>
                      </a:r>
                    </a:p>
                    <a:p>
                      <a:pPr fontAlgn="base"/>
                      <a:r>
                        <a:rPr lang="fr-F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Gestion et finance.</a:t>
                      </a:r>
                    </a:p>
                    <a:p>
                      <a:pPr fontAlgn="base"/>
                      <a:r>
                        <a:rPr lang="fr-F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Mercatique.</a:t>
                      </a:r>
                    </a:p>
                    <a:p>
                      <a:pPr fontAlgn="base"/>
                      <a:r>
                        <a:rPr lang="fr-F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Ressources humaines et communication.</a:t>
                      </a:r>
                    </a:p>
                    <a:p>
                      <a:pPr fontAlgn="base"/>
                      <a:r>
                        <a:rPr lang="fr-F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Systèmes d'information de gestion.</a:t>
                      </a:r>
                    </a:p>
                    <a:p>
                      <a:pPr algn="l"/>
                      <a:endParaRPr lang="fr-FR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5677006"/>
                  </a:ext>
                </a:extLst>
              </a:tr>
            </a:tbl>
          </a:graphicData>
        </a:graphic>
      </p:graphicFrame>
      <p:sp>
        <p:nvSpPr>
          <p:cNvPr id="4" name="Titre 1">
            <a:extLst>
              <a:ext uri="{FF2B5EF4-FFF2-40B4-BE49-F238E27FC236}">
                <a16:creationId xmlns:a16="http://schemas.microsoft.com/office/drawing/2014/main" id="{4BB4FC96-22F3-4E34-A7B7-5DEF3E9A359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cap="all" dirty="0"/>
              <a:t>Les séries technologiques</a:t>
            </a:r>
            <a:br>
              <a:rPr lang="fr-FR" sz="4000" b="1" cap="all" dirty="0"/>
            </a:br>
            <a:r>
              <a:rPr lang="fr-FR" sz="2200" b="1" cap="all" dirty="0"/>
              <a:t>STL- STMG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B1D61569-170E-4F2A-822F-9D1BA9EC38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169631"/>
              </p:ext>
            </p:extLst>
          </p:nvPr>
        </p:nvGraphicFramePr>
        <p:xfrm>
          <a:off x="611560" y="1556792"/>
          <a:ext cx="3888432" cy="3508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val="2702020832"/>
                    </a:ext>
                  </a:extLst>
                </a:gridCol>
              </a:tblGrid>
              <a:tr h="3508873">
                <a:tc>
                  <a:txBody>
                    <a:bodyPr/>
                    <a:lstStyle/>
                    <a:p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                   STL </a:t>
                      </a:r>
                    </a:p>
                    <a:p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Physique chimie et Mathématiques</a:t>
                      </a:r>
                    </a:p>
                    <a:p>
                      <a:endParaRPr lang="fr-FR" sz="18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Biochimie-Biologie</a:t>
                      </a:r>
                    </a:p>
                    <a:p>
                      <a:endParaRPr lang="fr-FR" sz="18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Biotechnologie</a:t>
                      </a:r>
                      <a:r>
                        <a:rPr lang="fr-FR" sz="1800" dirty="0"/>
                        <a:t> </a:t>
                      </a:r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ou Sciences physiques et chimiques en laboratoire</a:t>
                      </a:r>
                    </a:p>
                    <a:p>
                      <a:br>
                        <a:rPr lang="fr-FR" sz="1800" dirty="0"/>
                      </a:br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7333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2099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693988"/>
            <a:ext cx="7772400" cy="1470025"/>
          </a:xfrm>
        </p:spPr>
        <p:txBody>
          <a:bodyPr>
            <a:normAutofit/>
          </a:bodyPr>
          <a:lstStyle/>
          <a:p>
            <a:r>
              <a:rPr lang="fr-FR" sz="6000" b="1" dirty="0"/>
              <a:t>LES   EPREUVES</a:t>
            </a:r>
          </a:p>
        </p:txBody>
      </p:sp>
    </p:spTree>
    <p:extLst>
      <p:ext uri="{BB962C8B-B14F-4D97-AF65-F5344CB8AC3E}">
        <p14:creationId xmlns:p14="http://schemas.microsoft.com/office/powerpoint/2010/main" val="45916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373769"/>
              </p:ext>
            </p:extLst>
          </p:nvPr>
        </p:nvGraphicFramePr>
        <p:xfrm>
          <a:off x="683568" y="332656"/>
          <a:ext cx="7776866" cy="5551808"/>
        </p:xfrm>
        <a:graphic>
          <a:graphicData uri="http://schemas.openxmlformats.org/drawingml/2006/table">
            <a:tbl>
              <a:tblPr firstRow="1" bandRow="1"/>
              <a:tblGrid>
                <a:gridCol w="3528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23314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terminales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anticipées</a:t>
                      </a:r>
                      <a:endParaRPr lang="fr-F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Classe de première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Français écrit</a:t>
                      </a:r>
                    </a:p>
                  </a:txBody>
                  <a:tcPr marL="36000" marR="36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Français oral</a:t>
                      </a:r>
                    </a:p>
                  </a:txBody>
                  <a:tcPr marL="36000" marR="36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 gridSpan="3">
                  <a:txBody>
                    <a:bodyPr/>
                    <a:lstStyle/>
                    <a:p>
                      <a:pPr algn="l" rtl="0" fontAlgn="ctr"/>
                      <a:endParaRPr lang="fr-FR" sz="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 rowSpan="4">
                  <a:txBody>
                    <a:bodyPr/>
                    <a:lstStyle/>
                    <a:p>
                      <a:pPr algn="l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finales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6000" marR="36000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Classe de terminale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Philosophie</a:t>
                      </a:r>
                    </a:p>
                  </a:txBody>
                  <a:tcPr marL="36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Epreuve orale (spécialité)</a:t>
                      </a:r>
                    </a:p>
                  </a:txBody>
                  <a:tcPr marL="36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Epreuves de spécialité </a:t>
                      </a:r>
                    </a:p>
                  </a:txBody>
                  <a:tcPr marL="36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 + 16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34434"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2000" b="0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fr-FR" sz="20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  <a:endParaRPr lang="fr-FR" sz="20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31409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110998</TotalTime>
  <Words>899</Words>
  <Application>Microsoft Office PowerPoint</Application>
  <PresentationFormat>Affichage à l'écran (4:3)</PresentationFormat>
  <Paragraphs>375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Thème Office</vt:lpstr>
      <vt:lpstr>Présentation PowerPoint</vt:lpstr>
      <vt:lpstr> FIN DE SECONDE 2 voies  </vt:lpstr>
      <vt:lpstr>Présentation PowerPoint</vt:lpstr>
      <vt:lpstr>Présentation PowerPoint</vt:lpstr>
      <vt:lpstr>Présentation PowerPoint</vt:lpstr>
      <vt:lpstr>Présentation PowerPoint</vt:lpstr>
      <vt:lpstr>Les séries technologiques STL- STMG</vt:lpstr>
      <vt:lpstr>LES   EPREUVES</vt:lpstr>
      <vt:lpstr>Présentation PowerPoint</vt:lpstr>
      <vt:lpstr>Présentation PowerPoint</vt:lpstr>
      <vt:lpstr>VOIE GENERALE</vt:lpstr>
      <vt:lpstr>Présentation PowerPoint</vt:lpstr>
      <vt:lpstr>Les spécialités</vt:lpstr>
      <vt:lpstr>Présentation PowerPoint</vt:lpstr>
      <vt:lpstr>Présentation PowerPoint</vt:lpstr>
      <vt:lpstr>LES EPREUVES</vt:lpstr>
      <vt:lpstr>Présentation PowerPoint</vt:lpstr>
      <vt:lpstr>Présentation PowerPoint</vt:lpstr>
      <vt:lpstr>LES EPREUVES EN TERMINALE.</vt:lpstr>
      <vt:lpstr>Mathematiques 2026</vt:lpstr>
    </vt:vector>
  </TitlesOfParts>
  <Company>CRIDF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 2021</dc:title>
  <dc:creator>proviseur</dc:creator>
  <cp:lastModifiedBy>direction</cp:lastModifiedBy>
  <cp:revision>723</cp:revision>
  <cp:lastPrinted>2025-01-08T09:25:16Z</cp:lastPrinted>
  <dcterms:created xsi:type="dcterms:W3CDTF">2018-10-16T06:46:28Z</dcterms:created>
  <dcterms:modified xsi:type="dcterms:W3CDTF">2025-01-16T16:08:57Z</dcterms:modified>
</cp:coreProperties>
</file>